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5" r:id="rId2"/>
    <p:sldId id="463" r:id="rId3"/>
    <p:sldId id="461" r:id="rId4"/>
    <p:sldId id="277" r:id="rId5"/>
    <p:sldId id="456" r:id="rId6"/>
    <p:sldId id="457" r:id="rId7"/>
    <p:sldId id="458" r:id="rId8"/>
    <p:sldId id="447" r:id="rId9"/>
    <p:sldId id="445" r:id="rId10"/>
    <p:sldId id="455" r:id="rId11"/>
    <p:sldId id="453" r:id="rId12"/>
    <p:sldId id="435" r:id="rId13"/>
    <p:sldId id="436" r:id="rId14"/>
    <p:sldId id="459" r:id="rId15"/>
    <p:sldId id="460" r:id="rId16"/>
    <p:sldId id="46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CA5C0E"/>
    <a:srgbClr val="009EC0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4"/>
    <p:restoredTop sz="87075"/>
  </p:normalViewPr>
  <p:slideViewPr>
    <p:cSldViewPr>
      <p:cViewPr varScale="1">
        <p:scale>
          <a:sx n="106" d="100"/>
          <a:sy n="106" d="100"/>
        </p:scale>
        <p:origin x="24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Taught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Weather for Invasion</c:v>
                </c:pt>
                <c:pt idx="1">
                  <c:v>Weather for Liberation</c:v>
                </c:pt>
                <c:pt idx="2">
                  <c:v>Day of Invasion</c:v>
                </c:pt>
                <c:pt idx="3">
                  <c:v>Day of Liberation</c:v>
                </c:pt>
                <c:pt idx="4">
                  <c:v>Time of Capitulation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0.155</c:v>
                </c:pt>
                <c:pt idx="1">
                  <c:v>0.11</c:v>
                </c:pt>
                <c:pt idx="2">
                  <c:v>0.08</c:v>
                </c:pt>
                <c:pt idx="3">
                  <c:v>0.08</c:v>
                </c:pt>
                <c:pt idx="4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War</c:v>
                </c:pt>
              </c:strCache>
            </c:strRef>
          </c:tx>
          <c:spPr>
            <a:solidFill>
              <a:srgbClr val="CA5C0E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5-1B33-5944-93E6-FAE2DF40E450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33DDEA5E-53BD-2241-8A3C-2C03F088DBCC}" type="VALUE">
                      <a:rPr lang="en-US" b="1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B33-5944-93E6-FAE2DF40E45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B453A95-C41C-3E41-BFD1-2C6C7F843D8A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B33-5944-93E6-FAE2DF40E45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Sheet1!$A$2:$A$6</c:f>
              <c:strCache>
                <c:ptCount val="5"/>
                <c:pt idx="0">
                  <c:v>Weather for Invasion</c:v>
                </c:pt>
                <c:pt idx="1">
                  <c:v>Weather for Liberation</c:v>
                </c:pt>
                <c:pt idx="2">
                  <c:v>Day of Invasion</c:v>
                </c:pt>
                <c:pt idx="3">
                  <c:v>Day of Liberation</c:v>
                </c:pt>
                <c:pt idx="4">
                  <c:v>Time of Capitulation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0.76500000000000001</c:v>
                </c:pt>
                <c:pt idx="1">
                  <c:v>0.78</c:v>
                </c:pt>
                <c:pt idx="2">
                  <c:v>0.36</c:v>
                </c:pt>
                <c:pt idx="3">
                  <c:v>0.28999999999999998</c:v>
                </c:pt>
                <c:pt idx="4">
                  <c:v>0.48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33-5944-93E6-FAE2DF40E4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%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7500341869031073"/>
          <c:y val="0.24235869283945141"/>
          <c:w val="0.11239153929288251"/>
          <c:h val="0.13030608849950095"/>
        </c:manualLayout>
      </c:layout>
      <c:overlay val="1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LivingByOffset!$B$1</c:f>
              <c:strCache>
                <c:ptCount val="1"/>
                <c:pt idx="0">
                  <c:v>Living 25 years later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A-1B33-5944-93E6-FAE2DF40E450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8-1B33-5944-93E6-FAE2DF40E450}"/>
                </c:ext>
              </c:extLst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1B33-5944-93E6-FAE2DF40E450}"/>
                </c:ext>
              </c:extLst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B6DB-E146-AE33-5B276F3B6D41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B6DB-E146-AE33-5B276F3B6D41}"/>
                </c:ext>
              </c:extLst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8-B6DB-E146-AE33-5B276F3B6D41}"/>
                </c:ext>
              </c:extLst>
            </c:dLbl>
            <c:dLbl>
              <c:idx val="6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B6DB-E146-AE33-5B276F3B6D41}"/>
                </c:ext>
              </c:extLst>
            </c:dLbl>
            <c:dLbl>
              <c:idx val="7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A-B6DB-E146-AE33-5B276F3B6D41}"/>
                </c:ext>
              </c:extLst>
            </c:dLbl>
            <c:dLbl>
              <c:idx val="8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B6DB-E146-AE33-5B276F3B6D41}"/>
                </c:ext>
              </c:extLst>
            </c:dLbl>
            <c:dLbl>
              <c:idx val="9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C-B6DB-E146-AE33-5B276F3B6D41}"/>
                </c:ext>
              </c:extLst>
            </c:dLbl>
            <c:dLbl>
              <c:idx val="1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D-B6DB-E146-AE33-5B276F3B6D41}"/>
                </c:ext>
              </c:extLst>
            </c:dLbl>
            <c:dLbl>
              <c:idx val="1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E-B6DB-E146-AE33-5B276F3B6D41}"/>
                </c:ext>
              </c:extLst>
            </c:dLbl>
            <c:dLbl>
              <c:idx val="1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F-B6DB-E146-AE33-5B276F3B6D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vertOverflow="overflow" horzOverflow="overflow">
                <a:no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numRef>
              <c:f>LivingByOffset!$A$2:$A$13</c:f>
              <c:numCache>
                <c:formatCode>General</c:formatCode>
                <c:ptCount val="12"/>
                <c:pt idx="0">
                  <c:v>55</c:v>
                </c:pt>
                <c:pt idx="1">
                  <c:v>50</c:v>
                </c:pt>
                <c:pt idx="2">
                  <c:v>45</c:v>
                </c:pt>
                <c:pt idx="3">
                  <c:v>40</c:v>
                </c:pt>
                <c:pt idx="4">
                  <c:v>35</c:v>
                </c:pt>
                <c:pt idx="5">
                  <c:v>30</c:v>
                </c:pt>
                <c:pt idx="6">
                  <c:v>25</c:v>
                </c:pt>
                <c:pt idx="7">
                  <c:v>20</c:v>
                </c:pt>
                <c:pt idx="8">
                  <c:v>15</c:v>
                </c:pt>
                <c:pt idx="9">
                  <c:v>10</c:v>
                </c:pt>
                <c:pt idx="10">
                  <c:v>5</c:v>
                </c:pt>
                <c:pt idx="11">
                  <c:v>0</c:v>
                </c:pt>
              </c:numCache>
            </c:numRef>
          </c:cat>
          <c:val>
            <c:numRef>
              <c:f>LivingByOffset!$B$2:$B$13</c:f>
              <c:numCache>
                <c:formatCode>0%</c:formatCode>
                <c:ptCount val="12"/>
                <c:pt idx="0">
                  <c:v>6.7099999999999998E-3</c:v>
                </c:pt>
                <c:pt idx="1">
                  <c:v>2.0670000000000001E-2</c:v>
                </c:pt>
                <c:pt idx="2">
                  <c:v>4.3770000000000003E-2</c:v>
                </c:pt>
                <c:pt idx="3">
                  <c:v>7.4590000000000004E-2</c:v>
                </c:pt>
                <c:pt idx="4">
                  <c:v>0.11096</c:v>
                </c:pt>
                <c:pt idx="5">
                  <c:v>0.14807000000000001</c:v>
                </c:pt>
                <c:pt idx="6">
                  <c:v>0.18776999999999999</c:v>
                </c:pt>
                <c:pt idx="7">
                  <c:v>0.22642000000000001</c:v>
                </c:pt>
                <c:pt idx="8">
                  <c:v>0.26401000000000002</c:v>
                </c:pt>
                <c:pt idx="9">
                  <c:v>0.30054999999999998</c:v>
                </c:pt>
                <c:pt idx="10">
                  <c:v>0.33604000000000001</c:v>
                </c:pt>
                <c:pt idx="11">
                  <c:v>0.37047000000000002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%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>
              <a:solidFill>
                <a:schemeClr val="bg1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LivingByOffset!$B$1</c:f>
              <c:strCache>
                <c:ptCount val="1"/>
                <c:pt idx="0">
                  <c:v>Number still living (if 15+)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A-1B33-5944-93E6-FAE2DF40E45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8-1B33-5944-93E6-FAE2DF40E45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6-1B33-5944-93E6-FAE2DF40E450}"/>
              </c:ext>
            </c:extLst>
          </c:dPt>
          <c:dPt>
            <c:idx val="6"/>
            <c:invertIfNegative val="0"/>
            <c:bubble3D val="0"/>
            <c:spPr>
              <a:solidFill>
                <a:srgbClr val="009EC0"/>
              </a:solidFill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9-B6DB-E146-AE33-5B276F3B6D41}"/>
              </c:ext>
            </c:extLst>
          </c:dPt>
          <c:dPt>
            <c:idx val="7"/>
            <c:invertIfNegative val="0"/>
            <c:bubble3D val="0"/>
            <c:spPr>
              <a:solidFill>
                <a:srgbClr val="CA5C0E"/>
              </a:solidFill>
              <a:ln w="25400">
                <a:noFill/>
              </a:ln>
            </c:spPr>
            <c:extLst>
              <c:ext xmlns:c16="http://schemas.microsoft.com/office/drawing/2014/chart" uri="{C3380CC4-5D6E-409C-BE32-E72D297353CC}">
                <c16:uniqueId val="{0000000A-B6DB-E146-AE33-5B276F3B6D41}"/>
              </c:ext>
            </c:extLst>
          </c:dPt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A-1B33-5944-93E6-FAE2DF40E450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8-1B33-5944-93E6-FAE2DF40E450}"/>
                </c:ext>
              </c:extLst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1B33-5944-93E6-FAE2DF40E450}"/>
                </c:ext>
              </c:extLst>
            </c:dLbl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358790220666861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B6DB-E146-AE33-5B276F3B6D41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7-B6DB-E146-AE33-5B276F3B6D41}"/>
                </c:ext>
              </c:extLst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8-B6DB-E146-AE33-5B276F3B6D41}"/>
                </c:ext>
              </c:extLst>
            </c:dLbl>
            <c:dLbl>
              <c:idx val="6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B6DB-E146-AE33-5B276F3B6D41}"/>
                </c:ext>
              </c:extLst>
            </c:dLbl>
            <c:dLbl>
              <c:idx val="7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A-B6DB-E146-AE33-5B276F3B6D41}"/>
                </c:ext>
              </c:extLst>
            </c:dLbl>
            <c:dLbl>
              <c:idx val="8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B6DB-E146-AE33-5B276F3B6D41}"/>
                </c:ext>
              </c:extLst>
            </c:dLbl>
            <c:dLbl>
              <c:idx val="9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C-B6DB-E146-AE33-5B276F3B6D41}"/>
                </c:ext>
              </c:extLst>
            </c:dLbl>
            <c:dLbl>
              <c:idx val="1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D-B6DB-E146-AE33-5B276F3B6D41}"/>
                </c:ext>
              </c:extLst>
            </c:dLbl>
            <c:dLbl>
              <c:idx val="1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E-B6DB-E146-AE33-5B276F3B6D41}"/>
                </c:ext>
              </c:extLst>
            </c:dLbl>
            <c:dLbl>
              <c:idx val="1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7669753086419751E-2"/>
                      <c:h val="6.212696360716104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F-B6DB-E146-AE33-5B276F3B6D4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vertOverflow="overflow" horzOverflow="overflow">
                <a:noAutofit/>
              </a:bodyPr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numRef>
              <c:f>LivingByOffset!$A$2:$A$13</c:f>
              <c:numCache>
                <c:formatCode>General</c:formatCode>
                <c:ptCount val="12"/>
                <c:pt idx="0">
                  <c:v>55</c:v>
                </c:pt>
                <c:pt idx="1">
                  <c:v>50</c:v>
                </c:pt>
                <c:pt idx="2">
                  <c:v>45</c:v>
                </c:pt>
                <c:pt idx="3">
                  <c:v>40</c:v>
                </c:pt>
                <c:pt idx="4">
                  <c:v>35</c:v>
                </c:pt>
                <c:pt idx="5">
                  <c:v>30</c:v>
                </c:pt>
                <c:pt idx="6">
                  <c:v>25</c:v>
                </c:pt>
                <c:pt idx="7">
                  <c:v>20</c:v>
                </c:pt>
                <c:pt idx="8">
                  <c:v>15</c:v>
                </c:pt>
                <c:pt idx="9">
                  <c:v>10</c:v>
                </c:pt>
                <c:pt idx="10">
                  <c:v>5</c:v>
                </c:pt>
                <c:pt idx="11">
                  <c:v>0</c:v>
                </c:pt>
              </c:numCache>
            </c:numRef>
          </c:cat>
          <c:val>
            <c:numRef>
              <c:f>LivingByOffset!$B$2:$B$13</c:f>
              <c:numCache>
                <c:formatCode>0</c:formatCode>
                <c:ptCount val="12"/>
                <c:pt idx="0">
                  <c:v>12.6</c:v>
                </c:pt>
                <c:pt idx="1">
                  <c:v>25.75</c:v>
                </c:pt>
                <c:pt idx="2">
                  <c:v>45.3</c:v>
                </c:pt>
                <c:pt idx="3">
                  <c:v>71.349999999999994</c:v>
                </c:pt>
                <c:pt idx="4">
                  <c:v>104.2</c:v>
                </c:pt>
                <c:pt idx="5">
                  <c:v>143.69999999999999</c:v>
                </c:pt>
                <c:pt idx="6">
                  <c:v>189.5</c:v>
                </c:pt>
                <c:pt idx="7">
                  <c:v>241.29999999999998</c:v>
                </c:pt>
                <c:pt idx="8">
                  <c:v>298.70000000000005</c:v>
                </c:pt>
                <c:pt idx="9">
                  <c:v>361.25</c:v>
                </c:pt>
                <c:pt idx="10">
                  <c:v>428.5</c:v>
                </c:pt>
                <c:pt idx="11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b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0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909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67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29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the percent of people who would still be alive at +25y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e.g. 30% of 10 year </a:t>
            </a:r>
            <a:r>
              <a:rPr lang="en-US" dirty="0" err="1"/>
              <a:t>olds</a:t>
            </a:r>
            <a:r>
              <a:rPr lang="en-US" dirty="0"/>
              <a:t> people would still be alive 25 years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19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the number of the 500 people who would still be alive at +25y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e.g. 190-241 of the 500 would be alive at the time of the writing of 1 Corinthians assuming that the witnesses were greater than15 year when they were witnesses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E1A05-B3B6-6F43-8051-B5A825C5C2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55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72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7209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109155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6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Eyewitness Memory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1131730"/>
              </p:ext>
            </p:extLst>
          </p:nvPr>
        </p:nvGraphicFramePr>
        <p:xfrm>
          <a:off x="76200" y="1447800"/>
          <a:ext cx="90678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0E4D611-8DD9-FD46-9701-D0224F4AA43D}"/>
              </a:ext>
            </a:extLst>
          </p:cNvPr>
          <p:cNvSpPr txBox="1"/>
          <p:nvPr/>
        </p:nvSpPr>
        <p:spPr>
          <a:xfrm>
            <a:off x="228600" y="152400"/>
            <a:ext cx="861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Likelihood to Remember after 50 years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9BBF26-1BA0-B842-A43F-C28D2D20D8B2}"/>
              </a:ext>
            </a:extLst>
          </p:cNvPr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Comparing people who were in the events vs. those taught</a:t>
            </a:r>
          </a:p>
        </p:txBody>
      </p:sp>
    </p:spTree>
    <p:extLst>
      <p:ext uri="{BB962C8B-B14F-4D97-AF65-F5344CB8AC3E}">
        <p14:creationId xmlns:p14="http://schemas.microsoft.com/office/powerpoint/2010/main" val="4082282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38" b="14838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“God is dead. God remains dead. And we have killed him. How shall we comfort ourselves, the murderers of all murderers? </a:t>
            </a:r>
            <a:r>
              <a:rPr lang="en-US" sz="2000" b="1" dirty="0">
                <a:highlight>
                  <a:srgbClr val="C00002"/>
                </a:highlight>
              </a:rPr>
              <a:t>What was holiest and mightiest of all that the world has yet owned has bled to death under our knives: who will wipe this blood off us? </a:t>
            </a:r>
            <a:r>
              <a:rPr lang="en-US" sz="2000" dirty="0"/>
              <a:t>What water is there for us to clean ourselves?”</a:t>
            </a:r>
            <a:endParaRPr lang="en-US" sz="2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ROBERT K. MCIVER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Memory, Jesus, and the Synoptic Gospels (page )</a:t>
            </a:r>
          </a:p>
        </p:txBody>
      </p:sp>
    </p:spTree>
    <p:extLst>
      <p:ext uri="{BB962C8B-B14F-4D97-AF65-F5344CB8AC3E}">
        <p14:creationId xmlns:p14="http://schemas.microsoft.com/office/powerpoint/2010/main" val="126783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0814803"/>
              </p:ext>
            </p:extLst>
          </p:nvPr>
        </p:nvGraphicFramePr>
        <p:xfrm>
          <a:off x="457200" y="1447800"/>
          <a:ext cx="82296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First Century Survival Rates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Percent of people who would still be living 25 years later</a:t>
            </a:r>
          </a:p>
        </p:txBody>
      </p:sp>
    </p:spTree>
    <p:extLst>
      <p:ext uri="{BB962C8B-B14F-4D97-AF65-F5344CB8AC3E}">
        <p14:creationId xmlns:p14="http://schemas.microsoft.com/office/powerpoint/2010/main" val="219397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9465632"/>
              </p:ext>
            </p:extLst>
          </p:nvPr>
        </p:nvGraphicFramePr>
        <p:xfrm>
          <a:off x="457200" y="1447800"/>
          <a:ext cx="82296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Surviving Witness Pool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Number of the 500 would still be living when 1 Cor. 15 was written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12281D-8A34-AD41-8A8D-702CA6B84C28}"/>
              </a:ext>
            </a:extLst>
          </p:cNvPr>
          <p:cNvSpPr/>
          <p:nvPr/>
        </p:nvSpPr>
        <p:spPr>
          <a:xfrm>
            <a:off x="595184" y="1571546"/>
            <a:ext cx="8458200" cy="4286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83BEE8-75F9-6D42-9D59-70829B01F483}"/>
              </a:ext>
            </a:extLst>
          </p:cNvPr>
          <p:cNvSpPr/>
          <p:nvPr/>
        </p:nvSpPr>
        <p:spPr>
          <a:xfrm>
            <a:off x="609600" y="1992557"/>
            <a:ext cx="8458200" cy="4033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FA9CE1-6DC6-7842-BE70-9BA015B78397}"/>
              </a:ext>
            </a:extLst>
          </p:cNvPr>
          <p:cNvSpPr/>
          <p:nvPr/>
        </p:nvSpPr>
        <p:spPr>
          <a:xfrm>
            <a:off x="533400" y="2397992"/>
            <a:ext cx="8458200" cy="3854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3A3693-A4F9-BD47-A80F-49FDB2E66C30}"/>
              </a:ext>
            </a:extLst>
          </p:cNvPr>
          <p:cNvSpPr/>
          <p:nvPr/>
        </p:nvSpPr>
        <p:spPr>
          <a:xfrm>
            <a:off x="481914" y="2778881"/>
            <a:ext cx="8458200" cy="444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768AF3-96B1-6040-A8FB-C94FE3DD5DF0}"/>
              </a:ext>
            </a:extLst>
          </p:cNvPr>
          <p:cNvSpPr txBox="1"/>
          <p:nvPr/>
        </p:nvSpPr>
        <p:spPr>
          <a:xfrm>
            <a:off x="4572000" y="3195534"/>
            <a:ext cx="3481780" cy="6001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100" dirty="0"/>
              <a:t>1 Corinthians was written in 53-57 AD and Jesus died around 33 AD (roughly 20-25 years later)</a:t>
            </a:r>
          </a:p>
          <a:p>
            <a:endParaRPr lang="en-US" sz="11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151679-9020-6343-B8FC-61C5F9B3A7D3}"/>
              </a:ext>
            </a:extLst>
          </p:cNvPr>
          <p:cNvSpPr/>
          <p:nvPr/>
        </p:nvSpPr>
        <p:spPr>
          <a:xfrm>
            <a:off x="507657" y="3174611"/>
            <a:ext cx="8458200" cy="4595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F72509-2DD2-4D48-8654-38C4A6BF83C8}"/>
              </a:ext>
            </a:extLst>
          </p:cNvPr>
          <p:cNvSpPr/>
          <p:nvPr/>
        </p:nvSpPr>
        <p:spPr>
          <a:xfrm>
            <a:off x="423841" y="3634130"/>
            <a:ext cx="8525540" cy="27353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49E5E93-7CDE-5D41-BAD1-CF84EB3FB147}"/>
              </a:ext>
            </a:extLst>
          </p:cNvPr>
          <p:cNvSpPr txBox="1"/>
          <p:nvPr/>
        </p:nvSpPr>
        <p:spPr>
          <a:xfrm>
            <a:off x="5867400" y="5385092"/>
            <a:ext cx="2971800" cy="838204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dirty="0"/>
              <a:t>Number of the 500 resurrection witnesses still living</a:t>
            </a:r>
            <a:br>
              <a:rPr lang="en-US" sz="1400" dirty="0"/>
            </a:br>
            <a:r>
              <a:rPr lang="en-US" sz="1400" dirty="0"/>
              <a:t>(assuming the witnesses were 15 years old or older)</a:t>
            </a:r>
          </a:p>
        </p:txBody>
      </p:sp>
    </p:spTree>
    <p:extLst>
      <p:ext uri="{BB962C8B-B14F-4D97-AF65-F5344CB8AC3E}">
        <p14:creationId xmlns:p14="http://schemas.microsoft.com/office/powerpoint/2010/main" val="256939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/>
      <p:bldP spid="7" grpId="0"/>
      <p:bldP spid="2" grpId="0" animBg="1"/>
      <p:bldP spid="8" grpId="0" animBg="1"/>
      <p:bldP spid="10" grpId="0" animBg="1"/>
      <p:bldP spid="11" grpId="0" animBg="1"/>
      <p:bldP spid="5" grpId="0"/>
      <p:bldP spid="12" grpId="0" animBg="1"/>
      <p:bldP spid="15" grpId="0" animBg="1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6" r="9346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“Smartphones have been shown to harm the brain’s ability to retain important details…”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PHILIP WHITE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How to Build a Stronger Memory</a:t>
            </a:r>
          </a:p>
        </p:txBody>
      </p:sp>
    </p:spTree>
    <p:extLst>
      <p:ext uri="{BB962C8B-B14F-4D97-AF65-F5344CB8AC3E}">
        <p14:creationId xmlns:p14="http://schemas.microsoft.com/office/powerpoint/2010/main" val="29476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48148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6" r="9346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100" dirty="0"/>
              <a:t>“You are not training your memory to recall information. Rather, you are training it to rely on external tools that can do so for you.”</a:t>
            </a:r>
            <a:endParaRPr lang="en-US" sz="31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PHILIP WHITE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How to Build a Stronger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F18BA4-C952-F34F-A58E-EC639F954D49}"/>
              </a:ext>
            </a:extLst>
          </p:cNvPr>
          <p:cNvSpPr txBox="1"/>
          <p:nvPr/>
        </p:nvSpPr>
        <p:spPr>
          <a:xfrm>
            <a:off x="-854242" y="24785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7.40741E-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4500241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Gospel accounts include many of these events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would be memorable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4"/>
            <a:ext cx="8001000" cy="2290406"/>
            <a:chOff x="533400" y="1833264"/>
            <a:chExt cx="8001000" cy="2290406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4"/>
              <a:ext cx="7086600" cy="229040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Events are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likely to be remembered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if they are: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b="1" dirty="0">
                  <a:solidFill>
                    <a:schemeClr val="tx1"/>
                  </a:solidFill>
                </a:rPr>
                <a:t>1. </a:t>
              </a:r>
              <a:r>
                <a:rPr lang="en-US" sz="2400" dirty="0">
                  <a:solidFill>
                    <a:schemeClr val="tx1"/>
                  </a:solidFill>
                </a:rPr>
                <a:t>Consequential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2. </a:t>
              </a:r>
              <a:r>
                <a:rPr lang="en-US" sz="2400" dirty="0">
                  <a:solidFill>
                    <a:schemeClr val="tx1"/>
                  </a:solidFill>
                </a:rPr>
                <a:t>Vivid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3. </a:t>
              </a:r>
              <a:r>
                <a:rPr lang="en-US" sz="2400" dirty="0">
                  <a:solidFill>
                    <a:schemeClr val="tx1"/>
                  </a:solidFill>
                </a:rPr>
                <a:t>Emotional</a:t>
              </a:r>
            </a:p>
            <a:p>
              <a:r>
                <a:rPr lang="en-US" sz="2400" b="1" dirty="0">
                  <a:solidFill>
                    <a:schemeClr val="tx1"/>
                  </a:solidFill>
                </a:rPr>
                <a:t>4. </a:t>
              </a:r>
              <a:r>
                <a:rPr lang="en-US" sz="2400" dirty="0">
                  <a:solidFill>
                    <a:schemeClr val="tx1"/>
                  </a:solidFill>
                </a:rPr>
                <a:t>Unique</a:t>
              </a:r>
              <a:br>
                <a:rPr lang="en-US" sz="2400" dirty="0">
                  <a:solidFill>
                    <a:schemeClr val="tx1"/>
                  </a:solidFill>
                </a:rPr>
              </a:br>
              <a:r>
                <a:rPr lang="en-US" sz="2400" b="1" dirty="0">
                  <a:solidFill>
                    <a:schemeClr val="tx1"/>
                  </a:solidFill>
                </a:rPr>
                <a:t>5. </a:t>
              </a:r>
              <a:r>
                <a:rPr lang="en-US" sz="2400" dirty="0">
                  <a:solidFill>
                    <a:schemeClr val="tx1"/>
                  </a:solidFill>
                </a:rPr>
                <a:t>Rehearsed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556260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Known memory limitations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cannot adequately provide an alternate</a:t>
              </a:r>
              <a:r>
                <a:rPr lang="en-US" sz="2400" dirty="0">
                  <a:solidFill>
                    <a:schemeClr val="tx1"/>
                  </a:solidFill>
                </a:rPr>
                <a:t> explanation 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25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New Testament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valued living eyewitness sources</a:t>
              </a:r>
              <a:r>
                <a:rPr lang="en-US" sz="2400" dirty="0">
                  <a:solidFill>
                    <a:schemeClr val="tx1"/>
                  </a:solidFill>
                </a:rPr>
                <a:t> (and named them)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Gospels are ancient biographies which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expected</a:t>
              </a:r>
              <a:r>
                <a:rPr lang="en-US" sz="2400" dirty="0">
                  <a:solidFill>
                    <a:schemeClr val="tx1"/>
                  </a:solidFill>
                </a:rPr>
                <a:t> living eyewitnesses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early church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valued living eyewitness sources</a:t>
              </a:r>
              <a:r>
                <a:rPr lang="en-US" sz="2400" dirty="0">
                  <a:solidFill>
                    <a:schemeClr val="tx1"/>
                  </a:solidFill>
                </a:rPr>
                <a:t> (and could name them)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300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954107"/>
            <a:chOff x="304800" y="4648200"/>
            <a:chExt cx="8724901" cy="9541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Show that the memories of the eyewitnesses can be trusted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8604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Because the gospel message was transmitted orally before it was written down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209549" y="4051518"/>
            <a:ext cx="8724901" cy="2246769"/>
            <a:chOff x="304800" y="4648200"/>
            <a:chExt cx="8724901" cy="224676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establishing:</a:t>
              </a:r>
            </a:p>
            <a:p>
              <a:pPr marL="514350" indent="-514350">
                <a:buAutoNum type="arabicPeriod"/>
              </a:pPr>
              <a:r>
                <a:rPr lang="en-US" sz="2800" dirty="0"/>
                <a:t>The attributes of what makes a memory memorable</a:t>
              </a:r>
            </a:p>
            <a:p>
              <a:pPr marL="514350" indent="-514350">
                <a:buAutoNum type="arabicPeriod"/>
              </a:pPr>
              <a:r>
                <a:rPr lang="en-US" sz="2800" dirty="0"/>
                <a:t>That the Gospel accounts include many of these memories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5027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387465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3B9D3AAD-602B-A34F-B307-15C94CE36106}"/>
              </a:ext>
            </a:extLst>
          </p:cNvPr>
          <p:cNvGrpSpPr/>
          <p:nvPr/>
        </p:nvGrpSpPr>
        <p:grpSpPr>
          <a:xfrm>
            <a:off x="4800600" y="3338622"/>
            <a:ext cx="3124200" cy="276999"/>
            <a:chOff x="4800600" y="3338622"/>
            <a:chExt cx="3124200" cy="276999"/>
          </a:xfrm>
        </p:grpSpPr>
        <p:sp>
          <p:nvSpPr>
            <p:cNvPr id="5" name="Rectangle 4"/>
            <p:cNvSpPr/>
            <p:nvPr/>
          </p:nvSpPr>
          <p:spPr>
            <a:xfrm>
              <a:off x="4800600" y="3366565"/>
              <a:ext cx="3124200" cy="249055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807334" y="3338622"/>
              <a:ext cx="17051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Gospels recorded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2AC560-F153-C644-8F5F-CD96C642F67A}"/>
              </a:ext>
            </a:extLst>
          </p:cNvPr>
          <p:cNvGrpSpPr/>
          <p:nvPr/>
        </p:nvGrpSpPr>
        <p:grpSpPr>
          <a:xfrm>
            <a:off x="238246" y="3338622"/>
            <a:ext cx="2655548" cy="276999"/>
            <a:chOff x="238246" y="3338622"/>
            <a:chExt cx="2655548" cy="276999"/>
          </a:xfrm>
        </p:grpSpPr>
        <p:sp>
          <p:nvSpPr>
            <p:cNvPr id="21" name="Rectangle 20"/>
            <p:cNvSpPr/>
            <p:nvPr/>
          </p:nvSpPr>
          <p:spPr>
            <a:xfrm>
              <a:off x="238246" y="3366994"/>
              <a:ext cx="2655548" cy="217175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42135" y="3338622"/>
              <a:ext cx="21463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Jesus’ Life</a:t>
              </a:r>
              <a:endParaRPr lang="en-US" sz="1100" dirty="0">
                <a:solidFill>
                  <a:schemeClr val="bg1"/>
                </a:solidFill>
              </a:endParaRP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New Testament Timeline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28600" y="762000"/>
            <a:ext cx="861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7E85ACF-A70F-E54A-8A3D-4DCD557E7D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094457"/>
              </p:ext>
            </p:extLst>
          </p:nvPr>
        </p:nvGraphicFramePr>
        <p:xfrm>
          <a:off x="6629400" y="5971669"/>
          <a:ext cx="2360976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587587882"/>
                    </a:ext>
                  </a:extLst>
                </a:gridCol>
                <a:gridCol w="2152696">
                  <a:extLst>
                    <a:ext uri="{9D8B030D-6E8A-4147-A177-3AD203B41FA5}">
                      <a16:colId xmlns:a16="http://schemas.microsoft.com/office/drawing/2014/main" val="13384973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aseline="30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Acts 9:18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177786"/>
                  </a:ext>
                </a:extLst>
              </a:tr>
            </a:tbl>
          </a:graphicData>
        </a:graphic>
      </p:graphicFrame>
      <p:grpSp>
        <p:nvGrpSpPr>
          <p:cNvPr id="28" name="Group 27">
            <a:extLst>
              <a:ext uri="{FF2B5EF4-FFF2-40B4-BE49-F238E27FC236}">
                <a16:creationId xmlns:a16="http://schemas.microsoft.com/office/drawing/2014/main" id="{B419CC3D-A199-B64F-99D5-6FDCD969D50C}"/>
              </a:ext>
            </a:extLst>
          </p:cNvPr>
          <p:cNvGrpSpPr/>
          <p:nvPr/>
        </p:nvGrpSpPr>
        <p:grpSpPr>
          <a:xfrm>
            <a:off x="4401704" y="3090181"/>
            <a:ext cx="1604628" cy="276999"/>
            <a:chOff x="4401704" y="3090181"/>
            <a:chExt cx="1604628" cy="276999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7511B0E-3692-7249-9392-75B0752C2B04}"/>
                </a:ext>
              </a:extLst>
            </p:cNvPr>
            <p:cNvSpPr/>
            <p:nvPr/>
          </p:nvSpPr>
          <p:spPr>
            <a:xfrm>
              <a:off x="4401704" y="3102507"/>
              <a:ext cx="1420958" cy="236116"/>
            </a:xfrm>
            <a:prstGeom prst="rect">
              <a:avLst/>
            </a:prstGeom>
            <a:solidFill>
              <a:srgbClr val="009EC0"/>
            </a:solidFill>
            <a:ln>
              <a:solidFill>
                <a:srgbClr val="009E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91784E8-07DD-034A-A540-B75555D743A4}"/>
                </a:ext>
              </a:extLst>
            </p:cNvPr>
            <p:cNvSpPr txBox="1"/>
            <p:nvPr/>
          </p:nvSpPr>
          <p:spPr>
            <a:xfrm>
              <a:off x="4401704" y="3090181"/>
              <a:ext cx="16046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Undisputed Epistles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8D8B75C-7C7B-DD49-8AEB-4FBC92FAE0C0}"/>
              </a:ext>
            </a:extLst>
          </p:cNvPr>
          <p:cNvGrpSpPr/>
          <p:nvPr/>
        </p:nvGrpSpPr>
        <p:grpSpPr>
          <a:xfrm>
            <a:off x="3045576" y="3366566"/>
            <a:ext cx="1602624" cy="853937"/>
            <a:chOff x="3045576" y="3366566"/>
            <a:chExt cx="1602624" cy="85393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BFFC284-1591-5C48-B2EC-5B59511CD580}"/>
                </a:ext>
              </a:extLst>
            </p:cNvPr>
            <p:cNvSpPr txBox="1"/>
            <p:nvPr/>
          </p:nvSpPr>
          <p:spPr>
            <a:xfrm>
              <a:off x="3296066" y="3489360"/>
              <a:ext cx="13521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Paul becomes a Christian </a:t>
              </a:r>
              <a:r>
                <a:rPr lang="en-US" sz="1400" baseline="30000" dirty="0">
                  <a:solidFill>
                    <a:srgbClr val="D7D7D7"/>
                  </a:solidFill>
                </a:rPr>
                <a:t>1</a:t>
              </a:r>
              <a:r>
                <a:rPr lang="en-US" sz="1400" dirty="0">
                  <a:solidFill>
                    <a:srgbClr val="D7D7D7"/>
                  </a:solidFill>
                </a:rPr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73ACB04-08B5-944E-AEDA-0096781BE3D9}"/>
                </a:ext>
              </a:extLst>
            </p:cNvPr>
            <p:cNvSpPr txBox="1"/>
            <p:nvPr/>
          </p:nvSpPr>
          <p:spPr>
            <a:xfrm>
              <a:off x="3281815" y="3958893"/>
              <a:ext cx="6655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rgbClr val="D7D7D7"/>
                  </a:solidFill>
                </a:rPr>
                <a:t>+2 years</a:t>
              </a:r>
              <a:endParaRPr lang="en-US" sz="900" dirty="0">
                <a:solidFill>
                  <a:srgbClr val="D7D7D7"/>
                </a:solidFill>
              </a:endParaRPr>
            </a:p>
          </p:txBody>
        </p:sp>
        <p:cxnSp>
          <p:nvCxnSpPr>
            <p:cNvPr id="44" name="Elbow Connector 43">
              <a:extLst>
                <a:ext uri="{FF2B5EF4-FFF2-40B4-BE49-F238E27FC236}">
                  <a16:creationId xmlns:a16="http://schemas.microsoft.com/office/drawing/2014/main" id="{AA14FF14-08D5-7843-8F60-01F11A133600}"/>
                </a:ext>
              </a:extLst>
            </p:cNvPr>
            <p:cNvCxnSpPr>
              <a:cxnSpLocks/>
              <a:stCxn id="35" idx="1"/>
            </p:cNvCxnSpPr>
            <p:nvPr/>
          </p:nvCxnSpPr>
          <p:spPr>
            <a:xfrm rot="10800000">
              <a:off x="3045576" y="3366566"/>
              <a:ext cx="250490" cy="384404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7F63A2D-D94D-3440-ACBD-F4A0F912972F}"/>
              </a:ext>
            </a:extLst>
          </p:cNvPr>
          <p:cNvGrpSpPr/>
          <p:nvPr/>
        </p:nvGrpSpPr>
        <p:grpSpPr>
          <a:xfrm>
            <a:off x="4572000" y="2210422"/>
            <a:ext cx="3687787" cy="944908"/>
            <a:chOff x="4572000" y="2210422"/>
            <a:chExt cx="3687787" cy="944908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27C924BA-A0BD-DD4A-B4C4-8850E79959D7}"/>
                </a:ext>
              </a:extLst>
            </p:cNvPr>
            <p:cNvGrpSpPr/>
            <p:nvPr/>
          </p:nvGrpSpPr>
          <p:grpSpPr>
            <a:xfrm>
              <a:off x="4814067" y="2210422"/>
              <a:ext cx="3445720" cy="703186"/>
              <a:chOff x="4643593" y="2393125"/>
              <a:chExt cx="3445720" cy="703186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4648200" y="2393125"/>
                <a:ext cx="344111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D7D7D7"/>
                    </a:solidFill>
                  </a:rPr>
                  <a:t>Galatians, 1 Thessalonians, Romans</a:t>
                </a:r>
              </a:p>
              <a:p>
                <a:r>
                  <a:rPr lang="en-US" sz="1400" dirty="0">
                    <a:solidFill>
                      <a:srgbClr val="D7D7D7"/>
                    </a:solidFill>
                  </a:rPr>
                  <a:t>Philemon, 1-2 Corinthians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42B3896-CF40-2345-8D10-82F1A59C2984}"/>
                  </a:ext>
                </a:extLst>
              </p:cNvPr>
              <p:cNvSpPr txBox="1"/>
              <p:nvPr/>
            </p:nvSpPr>
            <p:spPr>
              <a:xfrm>
                <a:off x="4643593" y="2834701"/>
                <a:ext cx="92525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>
                    <a:solidFill>
                      <a:srgbClr val="D7D7D7"/>
                    </a:solidFill>
                  </a:rPr>
                  <a:t>+20-30 years</a:t>
                </a:r>
                <a:endParaRPr lang="en-US" sz="900" dirty="0">
                  <a:solidFill>
                    <a:srgbClr val="D7D7D7"/>
                  </a:solidFill>
                </a:endParaRPr>
              </a:p>
            </p:txBody>
          </p:sp>
        </p:grpSp>
        <p:cxnSp>
          <p:nvCxnSpPr>
            <p:cNvPr id="51" name="Elbow Connector 50">
              <a:extLst>
                <a:ext uri="{FF2B5EF4-FFF2-40B4-BE49-F238E27FC236}">
                  <a16:creationId xmlns:a16="http://schemas.microsoft.com/office/drawing/2014/main" id="{A1BD37D6-7709-CB42-AAAA-BB10F034061F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rot="10800000" flipV="1">
              <a:off x="4572000" y="2472032"/>
              <a:ext cx="246674" cy="683298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17EE347-1024-134B-8BD1-F7E033CAC389}"/>
              </a:ext>
            </a:extLst>
          </p:cNvPr>
          <p:cNvGrpSpPr/>
          <p:nvPr/>
        </p:nvGrpSpPr>
        <p:grpSpPr>
          <a:xfrm>
            <a:off x="2877749" y="3354323"/>
            <a:ext cx="1929585" cy="1922532"/>
            <a:chOff x="2877749" y="3354323"/>
            <a:chExt cx="1929585" cy="192253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ABAC20C-8568-6C44-B3CA-D5906376B57A}"/>
                </a:ext>
              </a:extLst>
            </p:cNvPr>
            <p:cNvSpPr/>
            <p:nvPr/>
          </p:nvSpPr>
          <p:spPr>
            <a:xfrm>
              <a:off x="2905052" y="4978180"/>
              <a:ext cx="1902282" cy="298675"/>
            </a:xfrm>
            <a:prstGeom prst="rect">
              <a:avLst/>
            </a:prstGeom>
            <a:pattFill prst="wdUpDiag">
              <a:fgClr>
                <a:srgbClr val="C00002"/>
              </a:fgClr>
              <a:bgClr>
                <a:srgbClr val="C00002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A50193E-BCCA-7B44-A238-4E76B711A278}"/>
                </a:ext>
              </a:extLst>
            </p:cNvPr>
            <p:cNvSpPr/>
            <p:nvPr/>
          </p:nvSpPr>
          <p:spPr>
            <a:xfrm>
              <a:off x="2905052" y="3354323"/>
              <a:ext cx="1895547" cy="1922529"/>
            </a:xfrm>
            <a:prstGeom prst="rect">
              <a:avLst/>
            </a:prstGeom>
            <a:noFill/>
            <a:ln w="12700">
              <a:solidFill>
                <a:srgbClr val="C0000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780E784-070E-2840-96AD-0C64545D54CC}"/>
                </a:ext>
              </a:extLst>
            </p:cNvPr>
            <p:cNvSpPr txBox="1"/>
            <p:nvPr/>
          </p:nvSpPr>
          <p:spPr>
            <a:xfrm>
              <a:off x="2877749" y="4987510"/>
              <a:ext cx="19022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Gospels as oral history</a:t>
              </a:r>
              <a:endParaRPr lang="en-US" sz="1100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69207FA-7D0E-3D40-8797-8315C9B4DBFA}"/>
              </a:ext>
            </a:extLst>
          </p:cNvPr>
          <p:cNvGrpSpPr/>
          <p:nvPr/>
        </p:nvGrpSpPr>
        <p:grpSpPr>
          <a:xfrm>
            <a:off x="0" y="3353744"/>
            <a:ext cx="8846611" cy="1064692"/>
            <a:chOff x="0" y="3353744"/>
            <a:chExt cx="8846611" cy="1064692"/>
          </a:xfrm>
        </p:grpSpPr>
        <p:grpSp>
          <p:nvGrpSpPr>
            <p:cNvPr id="7" name="Group 6"/>
            <p:cNvGrpSpPr/>
            <p:nvPr/>
          </p:nvGrpSpPr>
          <p:grpSpPr>
            <a:xfrm>
              <a:off x="0" y="4039543"/>
              <a:ext cx="8846611" cy="378893"/>
              <a:chOff x="0" y="4551909"/>
              <a:chExt cx="8846611" cy="378893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0" y="4551909"/>
                <a:ext cx="5375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 </a:t>
                </a:r>
                <a:r>
                  <a:rPr lang="en-US" sz="1200" dirty="0"/>
                  <a:t>AD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8075058" y="4551909"/>
                <a:ext cx="7715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100 </a:t>
                </a:r>
                <a:r>
                  <a:rPr lang="en-US" sz="1200" dirty="0"/>
                  <a:t>AD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293817" y="4561470"/>
                <a:ext cx="6545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50 </a:t>
                </a:r>
                <a:r>
                  <a:rPr lang="en-US" sz="1200" dirty="0"/>
                  <a:t>AD</a:t>
                </a:r>
              </a:p>
            </p:txBody>
          </p:sp>
        </p:grpSp>
        <p:cxnSp>
          <p:nvCxnSpPr>
            <p:cNvPr id="24" name="Straight Connector 23"/>
            <p:cNvCxnSpPr/>
            <p:nvPr/>
          </p:nvCxnSpPr>
          <p:spPr>
            <a:xfrm>
              <a:off x="71581" y="3353744"/>
              <a:ext cx="8714896" cy="0"/>
            </a:xfrm>
            <a:prstGeom prst="line">
              <a:avLst/>
            </a:prstGeom>
            <a:ln>
              <a:solidFill>
                <a:srgbClr val="D7D7D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79269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9" b="1489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“there were two sorts of oral histories and oral traditions.”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JAN VANSINA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African Studies Quarterly Volume 18, Issue 2 February 2019 (page 15)</a:t>
            </a:r>
          </a:p>
        </p:txBody>
      </p:sp>
    </p:spTree>
    <p:extLst>
      <p:ext uri="{BB962C8B-B14F-4D97-AF65-F5344CB8AC3E}">
        <p14:creationId xmlns:p14="http://schemas.microsoft.com/office/powerpoint/2010/main" val="203869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9" b="1489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“Oral histories about recent times,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JAN VANSINA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African Studies Quarterly Volume 18, Issue 2 February 2019 (page 15)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970DAF-D093-5142-BC08-A3E66A0FF0E5}"/>
              </a:ext>
            </a:extLst>
          </p:cNvPr>
          <p:cNvSpPr txBox="1"/>
          <p:nvPr/>
        </p:nvSpPr>
        <p:spPr>
          <a:xfrm>
            <a:off x="439096" y="2344174"/>
            <a:ext cx="37471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from interviews,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DDCF6-3EC7-AB4F-991C-AC51AF9D6DB6}"/>
              </a:ext>
            </a:extLst>
          </p:cNvPr>
          <p:cNvSpPr txBox="1"/>
          <p:nvPr/>
        </p:nvSpPr>
        <p:spPr>
          <a:xfrm>
            <a:off x="416644" y="2859986"/>
            <a:ext cx="37471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which may </a:t>
            </a:r>
            <a:r>
              <a:rPr lang="en-US" sz="3000" b="1" dirty="0">
                <a:highlight>
                  <a:srgbClr val="C00002"/>
                </a:highlight>
              </a:rPr>
              <a:t>go back to about hundred and twenty years ago</a:t>
            </a:r>
            <a:r>
              <a:rPr lang="en-US" sz="3000" dirty="0"/>
              <a:t>”</a:t>
            </a:r>
            <a:endParaRPr lang="en-US" sz="3000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4137504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2.96296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4.07407E-6 " pathEditMode="relative" rAng="0" ptsTypes="AA">
                                      <p:cBhvr>
                                        <p:cTn id="16" dur="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0.0169 L 2.77778E-6 1.48148E-6 " pathEditMode="relative" rAng="0" ptsTypes="AA">
                                      <p:cBhvr>
                                        <p:cTn id="23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/>
      <p:bldP spid="9" grpId="1"/>
      <p:bldP spid="11" grpId="0"/>
      <p:bldP spid="1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9" b="1489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“There is no problem left. And they can be used anywhere in the world.”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JAN VANSINA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African Studies Quarterly Volume 18, Issue 2 February 2019 (page 15)</a:t>
            </a:r>
          </a:p>
        </p:txBody>
      </p:sp>
    </p:spTree>
    <p:extLst>
      <p:ext uri="{BB962C8B-B14F-4D97-AF65-F5344CB8AC3E}">
        <p14:creationId xmlns:p14="http://schemas.microsoft.com/office/powerpoint/2010/main" val="231833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7037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What makes memories … memorable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662535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Is an important or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consequential</a:t>
              </a:r>
              <a:r>
                <a:rPr lang="en-US" sz="2400" dirty="0">
                  <a:solidFill>
                    <a:schemeClr val="tx1"/>
                  </a:solidFill>
                </a:rPr>
                <a:t> event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600200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Is a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unique or unusual</a:t>
              </a:r>
              <a:r>
                <a:rPr lang="en-US" sz="2400" dirty="0">
                  <a:solidFill>
                    <a:schemeClr val="tx1"/>
                  </a:solidFill>
                </a:rPr>
                <a:t> event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724870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Is an event in which the person is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emotionally involved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84829-4CB1-4C40-8E7D-B6CBAD01A2F4}"/>
              </a:ext>
            </a:extLst>
          </p:cNvPr>
          <p:cNvGrpSpPr/>
          <p:nvPr/>
        </p:nvGrpSpPr>
        <p:grpSpPr>
          <a:xfrm>
            <a:off x="533400" y="4787205"/>
            <a:ext cx="8001000" cy="685800"/>
            <a:chOff x="533400" y="289560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It includes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vivid</a:t>
              </a:r>
              <a:r>
                <a:rPr lang="en-US" sz="2400" dirty="0">
                  <a:solidFill>
                    <a:schemeClr val="tx1"/>
                  </a:solidFill>
                </a:rPr>
                <a:t> imagery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2AE912-25F9-CD4B-8B76-119361D20BEB}"/>
              </a:ext>
            </a:extLst>
          </p:cNvPr>
          <p:cNvGrpSpPr/>
          <p:nvPr/>
        </p:nvGrpSpPr>
        <p:grpSpPr>
          <a:xfrm>
            <a:off x="529389" y="5849540"/>
            <a:ext cx="8001000" cy="685800"/>
            <a:chOff x="533400" y="2895600"/>
            <a:chExt cx="8001000" cy="6858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C6E6AF6-1E59-1D4D-9B58-E5802D6EB9F9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9B653A6-9A61-A449-BB3D-B2D6ACE6F54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Are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frequently repeated</a:t>
              </a:r>
              <a:r>
                <a:rPr lang="en-US" sz="2400" b="1" dirty="0">
                  <a:solidFill>
                    <a:schemeClr val="tx1"/>
                  </a:solidFill>
                </a:rPr>
                <a:t> </a:t>
              </a:r>
              <a:r>
                <a:rPr lang="en-US" sz="2400" dirty="0">
                  <a:solidFill>
                    <a:schemeClr val="tx1"/>
                  </a:solidFill>
                </a:rPr>
                <a:t>or rehearsed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852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392D1-A4F5-744A-9239-99BC6612F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686800" cy="3962400"/>
          </a:xfrm>
        </p:spPr>
        <p:txBody>
          <a:bodyPr anchor="b" anchorCtr="0">
            <a:normAutofit/>
          </a:bodyPr>
          <a:lstStyle/>
          <a:p>
            <a:pPr>
              <a:tabLst>
                <a:tab pos="91440" algn="l"/>
              </a:tabLst>
            </a:pPr>
            <a:r>
              <a:rPr lang="en-US" sz="4300" dirty="0"/>
              <a:t>“</a:t>
            </a:r>
            <a:r>
              <a:rPr lang="en-US" dirty="0"/>
              <a:t>Remember that it is not memory for the central newsworthy event that constitutes a FB memory, but rather </a:t>
            </a:r>
            <a:r>
              <a:rPr lang="en-US" b="1" dirty="0">
                <a:highlight>
                  <a:srgbClr val="C00002"/>
                </a:highlight>
              </a:rPr>
              <a:t>memory for the circumstances in which one first heard the news</a:t>
            </a:r>
            <a:r>
              <a:rPr lang="en-US" sz="4300" dirty="0"/>
              <a:t>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91E0-89A3-7048-B1C5-91B4FFFB65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" y="4495800"/>
            <a:ext cx="8915400" cy="13716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4400" cap="all" dirty="0">
                <a:solidFill>
                  <a:srgbClr val="009EC0"/>
                </a:solidFill>
              </a:rPr>
              <a:t>BROWN &amp; KULIK</a:t>
            </a:r>
            <a:br>
              <a:rPr lang="en-US" sz="4400" dirty="0">
                <a:solidFill>
                  <a:srgbClr val="009EC0"/>
                </a:solidFill>
              </a:rPr>
            </a:br>
            <a:r>
              <a:rPr lang="en-US" sz="4400" b="0" i="1" dirty="0">
                <a:solidFill>
                  <a:srgbClr val="009EC0"/>
                </a:solidFill>
              </a:rPr>
              <a:t>“Flashbulb Memories.” Cognition, vol. 5, no. 1, 1977, pp. 95</a:t>
            </a:r>
          </a:p>
        </p:txBody>
      </p:sp>
    </p:spTree>
    <p:extLst>
      <p:ext uri="{BB962C8B-B14F-4D97-AF65-F5344CB8AC3E}">
        <p14:creationId xmlns:p14="http://schemas.microsoft.com/office/powerpoint/2010/main" val="12301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4594</TotalTime>
  <Words>751</Words>
  <Application>Microsoft Macintosh PowerPoint</Application>
  <PresentationFormat>On-screen Show (4:3)</PresentationFormat>
  <Paragraphs>117</Paragraphs>
  <Slides>16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Avenir Book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“Remember that it is not memory for the central newsworthy event that constitutes a FB memory, but rather memory for the circumstances in which one first heard the news”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101</cp:revision>
  <dcterms:created xsi:type="dcterms:W3CDTF">2010-07-14T22:15:37Z</dcterms:created>
  <dcterms:modified xsi:type="dcterms:W3CDTF">2020-10-25T03:24:17Z</dcterms:modified>
</cp:coreProperties>
</file>

<file path=docProps/thumbnail.jpeg>
</file>